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2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78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52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929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499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260567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74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3738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2546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340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457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843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67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093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651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7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94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399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854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73C164C-4362-4C9D-90BD-53C55FC0D5F7}" type="datetimeFigureOut">
              <a:rPr lang="en-US" smtClean="0"/>
              <a:t>3/1/2024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044CB4F-47D1-4FBF-BDFF-43721F6992E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3215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566F4-598C-4C98-AC50-DEE0767804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234" y="825623"/>
            <a:ext cx="8001000" cy="1242874"/>
          </a:xfrm>
        </p:spPr>
        <p:txBody>
          <a:bodyPr/>
          <a:lstStyle/>
          <a:p>
            <a:r>
              <a:rPr lang="en-US" dirty="0"/>
              <a:t>Zero trust rollups</a:t>
            </a:r>
          </a:p>
        </p:txBody>
      </p:sp>
      <p:pic>
        <p:nvPicPr>
          <p:cNvPr id="1028" name="Picture 4" descr="The Internet Computer's Bitcoin Developer Preview Is Now Available | by  DFINITY | The Internet Computer Review | Medium">
            <a:extLst>
              <a:ext uri="{FF2B5EF4-FFF2-40B4-BE49-F238E27FC236}">
                <a16:creationId xmlns:a16="http://schemas.microsoft.com/office/drawing/2014/main" id="{E67AAC10-4C6E-41CE-8C74-05D14F3AE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216" y="2720073"/>
            <a:ext cx="6578353" cy="3312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3662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2F2C9-E5C9-48C7-A405-3C433EFD9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05" y="394726"/>
            <a:ext cx="8534400" cy="1507067"/>
          </a:xfrm>
        </p:spPr>
        <p:txBody>
          <a:bodyPr/>
          <a:lstStyle/>
          <a:p>
            <a:r>
              <a:rPr lang="es-AR" dirty="0"/>
              <a:t>Estado del arte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B79E90-A3B8-4B95-8F7C-1DF26FFDB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99" y="1901793"/>
            <a:ext cx="7432083" cy="391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39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9D66-62A0-4277-B036-9D92228F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92" y="0"/>
            <a:ext cx="8534400" cy="1507067"/>
          </a:xfrm>
        </p:spPr>
        <p:txBody>
          <a:bodyPr/>
          <a:lstStyle/>
          <a:p>
            <a:r>
              <a:rPr lang="es-AR" dirty="0" err="1"/>
              <a:t>inspiraciÓn</a:t>
            </a:r>
            <a:endParaRPr lang="es-AR" dirty="0"/>
          </a:p>
        </p:txBody>
      </p:sp>
      <p:pic>
        <p:nvPicPr>
          <p:cNvPr id="4" name="Picture 4" descr="Chinese OEMs Are Still Selling GeForce RTX 30 Laptop GPUs As Desktop Mining  Cards To Avoid LHR Restrictions | vlr.eng.br">
            <a:extLst>
              <a:ext uri="{FF2B5EF4-FFF2-40B4-BE49-F238E27FC236}">
                <a16:creationId xmlns:a16="http://schemas.microsoft.com/office/drawing/2014/main" id="{D7EDE3A5-1114-4BDD-BA5B-0D708ABFA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34" y="3009045"/>
            <a:ext cx="5479707" cy="30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A medida que se acerca ETH 2.0 Ethereum rompe récords - CRIPTO TENDENCIA">
            <a:extLst>
              <a:ext uri="{FF2B5EF4-FFF2-40B4-BE49-F238E27FC236}">
                <a16:creationId xmlns:a16="http://schemas.microsoft.com/office/drawing/2014/main" id="{ED03F09D-603A-40F3-AEAB-CE28C627CE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7" y="1507067"/>
            <a:ext cx="6084547" cy="31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7023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E8E88-EAA3-4C02-BC04-9083BFD2D2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068" y="163907"/>
            <a:ext cx="8534400" cy="1507067"/>
          </a:xfrm>
        </p:spPr>
        <p:txBody>
          <a:bodyPr/>
          <a:lstStyle/>
          <a:p>
            <a:r>
              <a:rPr lang="en-US" dirty="0"/>
              <a:t>Optimistic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9A8AA-F5D9-441A-B938-26DD413B93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458" y="251950"/>
            <a:ext cx="8534400" cy="3615267"/>
          </a:xfrm>
        </p:spPr>
        <p:txBody>
          <a:bodyPr/>
          <a:lstStyle/>
          <a:p>
            <a:r>
              <a:rPr lang="es-AR" dirty="0">
                <a:solidFill>
                  <a:schemeClr val="tx1"/>
                </a:solidFill>
              </a:rPr>
              <a:t>Objetivo y diferencia con optimistic rollups</a:t>
            </a:r>
          </a:p>
          <a:p>
            <a:r>
              <a:rPr lang="es-AR" dirty="0">
                <a:solidFill>
                  <a:schemeClr val="tx1"/>
                </a:solidFill>
              </a:rPr>
              <a:t>Proceso de Desarrollo</a:t>
            </a:r>
          </a:p>
          <a:p>
            <a:r>
              <a:rPr lang="es-AR" dirty="0">
                <a:solidFill>
                  <a:schemeClr val="tx1"/>
                </a:solidFill>
              </a:rPr>
              <a:t>Resumen de flujo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E02521-7749-433E-B9DD-743C26AA2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441" y="2328898"/>
            <a:ext cx="6719332" cy="42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0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EB6E3-10B7-45CC-B62D-1083ED224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74" y="0"/>
            <a:ext cx="8534400" cy="1507067"/>
          </a:xfrm>
        </p:spPr>
        <p:txBody>
          <a:bodyPr/>
          <a:lstStyle/>
          <a:p>
            <a:r>
              <a:rPr lang="es-AR" dirty="0"/>
              <a:t>Experimentación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5BF7D-B707-4B22-BB87-50AB0C6E2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07868" y="1189608"/>
            <a:ext cx="10582182" cy="50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14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9899-F1F7-4FF0-A5FC-35BB19227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468" y="368996"/>
            <a:ext cx="1801536" cy="1507067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579F-E938-4C56-8284-F4A3EB368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785" y="1621366"/>
            <a:ext cx="4320466" cy="3615267"/>
          </a:xfrm>
        </p:spPr>
        <p:txBody>
          <a:bodyPr>
            <a:normAutofit lnSpcReduction="10000"/>
          </a:bodyPr>
          <a:lstStyle/>
          <a:p>
            <a:pPr lvl="0"/>
            <a:r>
              <a:rPr lang="es-AR" dirty="0">
                <a:solidFill>
                  <a:schemeClr val="tx1"/>
                </a:solidFill>
              </a:rPr>
              <a:t>Amplía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s-AR" dirty="0">
                <a:solidFill>
                  <a:schemeClr val="tx1"/>
                </a:solidFill>
              </a:rPr>
              <a:t>capacidad de procesamiento de la red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Definición de precios por mercado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La mecánica de desafíos permite un elevado grado de confiabilidad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Ante procesos repetitivos, se puede reutilizar el contrato cliente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98E1D48-F8B6-4B27-91CF-D8A1E8CD8DA7}"/>
              </a:ext>
            </a:extLst>
          </p:cNvPr>
          <p:cNvSpPr txBox="1">
            <a:spLocks/>
          </p:cNvSpPr>
          <p:nvPr/>
        </p:nvSpPr>
        <p:spPr>
          <a:xfrm>
            <a:off x="6482282" y="1751283"/>
            <a:ext cx="5360530" cy="42145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AR" dirty="0">
                <a:solidFill>
                  <a:schemeClr val="tx1"/>
                </a:solidFill>
              </a:rPr>
              <a:t>Entre más compleja sea la resolución de la petición, mayor será la prima de aceptación con respecto al pago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Requiere un mecanismo de estimación de complejidad </a:t>
            </a:r>
            <a:r>
              <a:rPr lang="en-US" dirty="0">
                <a:solidFill>
                  <a:schemeClr val="tx1"/>
                </a:solidFill>
              </a:rPr>
              <a:t>por </a:t>
            </a:r>
            <a:r>
              <a:rPr lang="es-AR" dirty="0">
                <a:solidFill>
                  <a:schemeClr val="tx1"/>
                </a:solidFill>
              </a:rPr>
              <a:t>parte de los ejecutores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Ethereum tiene un límite de gas por bloque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El despliegue inicial del contrato cliente puede ser muy caro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El tamaño máximo de un contrato en Ethereum es de 24577 bytes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Los resultados no son infalibles</a:t>
            </a:r>
            <a:endParaRPr lang="en-US" dirty="0">
              <a:solidFill>
                <a:schemeClr val="tx1"/>
              </a:solidFill>
            </a:endParaRPr>
          </a:p>
          <a:p>
            <a:endParaRPr lang="es-AR" dirty="0"/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1A88610-E3BA-4B27-9E13-8086B76D79ED}"/>
              </a:ext>
            </a:extLst>
          </p:cNvPr>
          <p:cNvSpPr txBox="1">
            <a:spLocks/>
          </p:cNvSpPr>
          <p:nvPr/>
        </p:nvSpPr>
        <p:spPr>
          <a:xfrm>
            <a:off x="8160689" y="368996"/>
            <a:ext cx="1801536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4059862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09D2A-71FB-4850-9D39-DFB3BE327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4313" y="199417"/>
            <a:ext cx="8534400" cy="1507067"/>
          </a:xfrm>
        </p:spPr>
        <p:txBody>
          <a:bodyPr/>
          <a:lstStyle/>
          <a:p>
            <a:r>
              <a:rPr lang="en-US" dirty="0"/>
              <a:t>Open chain computing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230651-4D61-4B1E-9BBD-3D2CEF52E2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313" y="463858"/>
            <a:ext cx="8534400" cy="3615267"/>
          </a:xfrm>
        </p:spPr>
        <p:txBody>
          <a:bodyPr/>
          <a:lstStyle/>
          <a:p>
            <a:r>
              <a:rPr lang="es-AR" dirty="0">
                <a:solidFill>
                  <a:schemeClr val="tx1"/>
                </a:solidFill>
              </a:rPr>
              <a:t>Objetivo y diferencia con BOINC</a:t>
            </a:r>
          </a:p>
          <a:p>
            <a:r>
              <a:rPr lang="es-AR" dirty="0">
                <a:solidFill>
                  <a:schemeClr val="tx1"/>
                </a:solidFill>
              </a:rPr>
              <a:t>Proceso de Desarrollo</a:t>
            </a:r>
          </a:p>
          <a:p>
            <a:r>
              <a:rPr lang="es-AR" dirty="0">
                <a:solidFill>
                  <a:schemeClr val="tx1"/>
                </a:solidFill>
              </a:rPr>
              <a:t>Resumen de flujo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6A52D6-E82C-4588-8E1E-2DDD193F63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463" y="2445622"/>
            <a:ext cx="8534400" cy="394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48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C533-43E6-478C-BE58-4A9DC2CE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573" y="0"/>
            <a:ext cx="8534400" cy="1507067"/>
          </a:xfrm>
        </p:spPr>
        <p:txBody>
          <a:bodyPr/>
          <a:lstStyle/>
          <a:p>
            <a:r>
              <a:rPr lang="es-AR" dirty="0"/>
              <a:t>Experimentación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F09B5A-B82A-4B4E-AD1C-434B918FE7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6342" y="1225118"/>
            <a:ext cx="10147176" cy="530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30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FE8F93A1-96A0-4BF2-B699-83672E483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468" y="368996"/>
            <a:ext cx="1801536" cy="1507067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0C24315-18A1-4C86-A678-C2B0FE54C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4785" y="1621366"/>
            <a:ext cx="4320466" cy="3615267"/>
          </a:xfrm>
        </p:spPr>
        <p:txBody>
          <a:bodyPr>
            <a:normAutofit fontScale="92500"/>
          </a:bodyPr>
          <a:lstStyle/>
          <a:p>
            <a:r>
              <a:rPr lang="es-AR" dirty="0">
                <a:solidFill>
                  <a:schemeClr val="tx1"/>
                </a:solidFill>
              </a:rPr>
              <a:t>Amplía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s-AR" dirty="0">
                <a:solidFill>
                  <a:schemeClr val="tx1"/>
                </a:solidFill>
              </a:rPr>
              <a:t>capacidad de procesamiento de la red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No hay limitación en cuanto al tamaño del código a ejecutarse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No requiere un contrato cliente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No depende de solidity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No requiere un mecanismo de estimación de complejidad </a:t>
            </a:r>
            <a:r>
              <a:rPr lang="en-US" dirty="0">
                <a:solidFill>
                  <a:schemeClr val="tx1"/>
                </a:solidFill>
              </a:rPr>
              <a:t>por </a:t>
            </a:r>
            <a:r>
              <a:rPr lang="es-AR" dirty="0">
                <a:solidFill>
                  <a:schemeClr val="tx1"/>
                </a:solidFill>
              </a:rPr>
              <a:t>parte de los ejecutores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8D484B6-CA5D-47D2-98AA-046B3FF542DA}"/>
              </a:ext>
            </a:extLst>
          </p:cNvPr>
          <p:cNvSpPr txBox="1">
            <a:spLocks/>
          </p:cNvSpPr>
          <p:nvPr/>
        </p:nvSpPr>
        <p:spPr>
          <a:xfrm>
            <a:off x="6482282" y="1621365"/>
            <a:ext cx="5434933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AR" dirty="0">
                <a:solidFill>
                  <a:schemeClr val="tx1"/>
                </a:solidFill>
              </a:rPr>
              <a:t>Los resultados obtenidos no son infalibles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Se le paga a múltiples ejecutores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Publicación de resultados en dos fases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El precio del poder de ejecución requiere una definición algorítmica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79686DE-0730-4F13-ABBE-FFDD158919E8}"/>
              </a:ext>
            </a:extLst>
          </p:cNvPr>
          <p:cNvSpPr txBox="1">
            <a:spLocks/>
          </p:cNvSpPr>
          <p:nvPr/>
        </p:nvSpPr>
        <p:spPr>
          <a:xfrm>
            <a:off x="8160689" y="368996"/>
            <a:ext cx="1801536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1870447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18C80-BCB1-44F1-9F36-175F0E5D4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536" y="0"/>
            <a:ext cx="8534400" cy="1507067"/>
          </a:xfrm>
        </p:spPr>
        <p:txBody>
          <a:bodyPr/>
          <a:lstStyle/>
          <a:p>
            <a:r>
              <a:rPr lang="en-US" dirty="0"/>
              <a:t>Zero trust rollups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6A9C4-BBCB-4722-B162-8E77DCC678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738" y="304059"/>
            <a:ext cx="8534400" cy="3615267"/>
          </a:xfrm>
        </p:spPr>
        <p:txBody>
          <a:bodyPr/>
          <a:lstStyle/>
          <a:p>
            <a:r>
              <a:rPr lang="es-AR" dirty="0">
                <a:solidFill>
                  <a:schemeClr val="tx1"/>
                </a:solidFill>
              </a:rPr>
              <a:t>Objetivo y diferencia con zk-Rollup</a:t>
            </a:r>
          </a:p>
          <a:p>
            <a:r>
              <a:rPr lang="es-AR" dirty="0">
                <a:solidFill>
                  <a:schemeClr val="tx1"/>
                </a:solidFill>
              </a:rPr>
              <a:t>Proceso de Desarrollo</a:t>
            </a:r>
          </a:p>
          <a:p>
            <a:r>
              <a:rPr lang="es-AR" dirty="0">
                <a:solidFill>
                  <a:schemeClr val="tx1"/>
                </a:solidFill>
              </a:rPr>
              <a:t>Resumen de flujo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820D-428D-47BE-AD18-6B765AA08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254" y="1912709"/>
            <a:ext cx="7384233" cy="47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73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F041-E83B-4C08-BE1A-A87A4BD13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s-AR" dirty="0"/>
              <a:t>Experimentación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B1E11-D6D8-4DFB-A5F6-1D7138FF45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61134" y="1189609"/>
            <a:ext cx="10646654" cy="5495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913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FAC75-0B4B-4C88-B587-6060946BC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16" y="261561"/>
            <a:ext cx="5503524" cy="1558361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2050" name="Picture 2" descr="Big Data Analytics para publicadores: cómo atraer y retener a más usuarios  - Tail Blog : Tail Blog">
            <a:extLst>
              <a:ext uri="{FF2B5EF4-FFF2-40B4-BE49-F238E27FC236}">
                <a16:creationId xmlns:a16="http://schemas.microsoft.com/office/drawing/2014/main" id="{7E7FB0F6-A5C0-4CCD-BB3E-C9F31F243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17" y="2257751"/>
            <a:ext cx="4190707" cy="2425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ómo usar el Big Data en tu empresa? | ALTERTECNIA">
            <a:extLst>
              <a:ext uri="{FF2B5EF4-FFF2-40B4-BE49-F238E27FC236}">
                <a16:creationId xmlns:a16="http://schemas.microsoft.com/office/drawing/2014/main" id="{833DEEF3-9AA2-43C3-B267-62A33DF30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48" y="1040741"/>
            <a:ext cx="6496202" cy="4722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2307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01F219C2-2316-46EE-957D-4AB9B9969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468" y="368996"/>
            <a:ext cx="1801536" cy="1507067"/>
          </a:xfrm>
        </p:spPr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492E523-6065-4938-A9A4-79BF62602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003" y="1439374"/>
            <a:ext cx="4854290" cy="5049630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s-AR" dirty="0">
                <a:solidFill>
                  <a:schemeClr val="tx1"/>
                </a:solidFill>
              </a:rPr>
              <a:t>Amplía la capacidad de procesamiento para problemas NP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Permite procesos criptográficamente asimétricos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El código puede ser largo y complejo, siempre que la comprobación sea simple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La comprobación de resultados es infalible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Los contratos son más sencillos</a:t>
            </a:r>
          </a:p>
          <a:p>
            <a:r>
              <a:rPr lang="es-AR" dirty="0">
                <a:solidFill>
                  <a:schemeClr val="tx1"/>
                </a:solidFill>
              </a:rPr>
              <a:t>Definición de precios por mercado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Ante procesos repetitivos, se puede reutilizar el contrato cliente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es-AR" dirty="0">
                <a:solidFill>
                  <a:schemeClr val="tx1"/>
                </a:solidFill>
              </a:rPr>
              <a:t>No es necesario que la lógica de tanto el cálculo como la comprobación de resultados, sea 100% determinista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4AD93F2-E0C3-4739-9FAE-384FBC78C499}"/>
              </a:ext>
            </a:extLst>
          </p:cNvPr>
          <p:cNvSpPr txBox="1">
            <a:spLocks/>
          </p:cNvSpPr>
          <p:nvPr/>
        </p:nvSpPr>
        <p:spPr>
          <a:xfrm>
            <a:off x="6482282" y="1200868"/>
            <a:ext cx="5158349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AR" dirty="0">
                <a:solidFill>
                  <a:schemeClr val="tx1"/>
                </a:solidFill>
              </a:rPr>
              <a:t>Solo aplica a problemas NP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Requiere un mecanismo de estimación de complejidad </a:t>
            </a:r>
            <a:r>
              <a:rPr lang="en-US" dirty="0">
                <a:solidFill>
                  <a:schemeClr val="tx1"/>
                </a:solidFill>
              </a:rPr>
              <a:t>por </a:t>
            </a:r>
            <a:r>
              <a:rPr lang="es-AR" dirty="0">
                <a:solidFill>
                  <a:schemeClr val="tx1"/>
                </a:solidFill>
              </a:rPr>
              <a:t>parte de los ejecutores</a:t>
            </a:r>
          </a:p>
          <a:p>
            <a:pPr lvl="0"/>
            <a:r>
              <a:rPr lang="es-AR" dirty="0">
                <a:solidFill>
                  <a:schemeClr val="tx1"/>
                </a:solidFill>
              </a:rPr>
              <a:t>Cada cliente debe programar su propia función de comprobación de resultados</a:t>
            </a:r>
          </a:p>
          <a:p>
            <a:endParaRPr lang="en-US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163453C-5ED1-4F50-B23F-AA1009B131D0}"/>
              </a:ext>
            </a:extLst>
          </p:cNvPr>
          <p:cNvSpPr txBox="1">
            <a:spLocks/>
          </p:cNvSpPr>
          <p:nvPr/>
        </p:nvSpPr>
        <p:spPr>
          <a:xfrm>
            <a:off x="8160689" y="368996"/>
            <a:ext cx="1801536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Cons</a:t>
            </a:r>
          </a:p>
        </p:txBody>
      </p:sp>
    </p:spTree>
    <p:extLst>
      <p:ext uri="{BB962C8B-B14F-4D97-AF65-F5344CB8AC3E}">
        <p14:creationId xmlns:p14="http://schemas.microsoft.com/office/powerpoint/2010/main" val="21294410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CAA7F-9541-41C9-8B63-861E5BF8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392" y="-111301"/>
            <a:ext cx="8534400" cy="1507067"/>
          </a:xfrm>
        </p:spPr>
        <p:txBody>
          <a:bodyPr/>
          <a:lstStyle/>
          <a:p>
            <a:r>
              <a:rPr lang="es-AR" dirty="0"/>
              <a:t>comparación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2DA6BA2-B15E-48C6-AF24-7F18161ECA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3080685"/>
              </p:ext>
            </p:extLst>
          </p:nvPr>
        </p:nvGraphicFramePr>
        <p:xfrm>
          <a:off x="3114495" y="1279689"/>
          <a:ext cx="5501604" cy="47440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5401">
                  <a:extLst>
                    <a:ext uri="{9D8B030D-6E8A-4147-A177-3AD203B41FA5}">
                      <a16:colId xmlns:a16="http://schemas.microsoft.com/office/drawing/2014/main" val="2808176444"/>
                    </a:ext>
                  </a:extLst>
                </a:gridCol>
                <a:gridCol w="1375401">
                  <a:extLst>
                    <a:ext uri="{9D8B030D-6E8A-4147-A177-3AD203B41FA5}">
                      <a16:colId xmlns:a16="http://schemas.microsoft.com/office/drawing/2014/main" val="2074950525"/>
                    </a:ext>
                  </a:extLst>
                </a:gridCol>
                <a:gridCol w="1375401">
                  <a:extLst>
                    <a:ext uri="{9D8B030D-6E8A-4147-A177-3AD203B41FA5}">
                      <a16:colId xmlns:a16="http://schemas.microsoft.com/office/drawing/2014/main" val="2992841756"/>
                    </a:ext>
                  </a:extLst>
                </a:gridCol>
                <a:gridCol w="1375401">
                  <a:extLst>
                    <a:ext uri="{9D8B030D-6E8A-4147-A177-3AD203B41FA5}">
                      <a16:colId xmlns:a16="http://schemas.microsoft.com/office/drawing/2014/main" val="927055528"/>
                    </a:ext>
                  </a:extLst>
                </a:gridCol>
              </a:tblGrid>
              <a:tr h="372696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b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Optimistic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Execution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Open Chain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Computing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Zero Trust Rollups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264777403"/>
                  </a:ext>
                </a:extLst>
              </a:tr>
              <a:tr h="487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Escala el 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procesamiento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de la red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X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X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X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3342328134"/>
                  </a:ext>
                </a:extLst>
              </a:tr>
              <a:tr h="487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Definición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de precios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por mercado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X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 dirty="0">
                          <a:effectLst/>
                        </a:rPr>
                        <a:t> </a:t>
                      </a:r>
                      <a:endParaRPr lang="en-US" sz="700" dirty="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X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1803139361"/>
                  </a:ext>
                </a:extLst>
              </a:tr>
              <a:tr h="487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No necesita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estimación de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complejidad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X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1423082003"/>
                  </a:ext>
                </a:extLst>
              </a:tr>
              <a:tr h="372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Funciona sin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contrato cliente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X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2500971444"/>
                  </a:ext>
                </a:extLst>
              </a:tr>
              <a:tr h="81670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Permite procesos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criptográficamente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asimétricos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 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X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3824132994"/>
                  </a:ext>
                </a:extLst>
              </a:tr>
              <a:tr h="487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Tipo de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problemas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que resuelven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Cálculos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Deterministas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Cálculos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Deterministas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Problemas NP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3855289515"/>
                  </a:ext>
                </a:extLst>
              </a:tr>
              <a:tr h="372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Stake de los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ejecutores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Alto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Mediano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Bajo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3714364618"/>
                  </a:ext>
                </a:extLst>
              </a:tr>
              <a:tr h="3726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Límite de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complejidad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30.000.000 gas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Ilimitado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Ilimitado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3470779106"/>
                  </a:ext>
                </a:extLst>
              </a:tr>
              <a:tr h="48731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Confiabilidad de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los resultados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Alta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>
                          <a:effectLst/>
                        </a:rPr>
                        <a:t>Depende del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número de</a:t>
                      </a:r>
                      <a:br>
                        <a:rPr lang="es-AR" sz="600">
                          <a:effectLst/>
                        </a:rPr>
                      </a:br>
                      <a:r>
                        <a:rPr lang="es-AR" sz="600">
                          <a:effectLst/>
                        </a:rPr>
                        <a:t>ejecutores</a:t>
                      </a:r>
                      <a:endParaRPr lang="en-US" sz="70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AR" sz="600" dirty="0">
                          <a:effectLst/>
                        </a:rPr>
                        <a:t>Infalible</a:t>
                      </a:r>
                      <a:endParaRPr lang="en-US" sz="700" dirty="0">
                        <a:effectLst/>
                        <a:latin typeface="Roboto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7623" marR="37623" marT="0" marB="0" anchor="ctr"/>
                </a:tc>
                <a:extLst>
                  <a:ext uri="{0D108BD9-81ED-4DB2-BD59-A6C34878D82A}">
                    <a16:rowId xmlns:a16="http://schemas.microsoft.com/office/drawing/2014/main" val="6304125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2207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2F89FA-4C40-421F-97DC-94940A2B2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616" y="-35511"/>
            <a:ext cx="8534400" cy="1507067"/>
          </a:xfrm>
        </p:spPr>
        <p:txBody>
          <a:bodyPr/>
          <a:lstStyle/>
          <a:p>
            <a:r>
              <a:rPr lang="es-AR" dirty="0"/>
              <a:t>Conclusión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06BC7-27C1-4BED-95DC-2B451006D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616" y="1360503"/>
            <a:ext cx="9622763" cy="20684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Es </a:t>
            </a:r>
            <a:r>
              <a:rPr lang="es-AR" dirty="0">
                <a:solidFill>
                  <a:schemeClr val="tx1"/>
                </a:solidFill>
              </a:rPr>
              <a:t>técnicamente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s-AR" dirty="0">
                <a:solidFill>
                  <a:schemeClr val="tx1"/>
                </a:solidFill>
              </a:rPr>
              <a:t>factible</a:t>
            </a:r>
          </a:p>
          <a:p>
            <a:r>
              <a:rPr lang="en-US" dirty="0">
                <a:solidFill>
                  <a:schemeClr val="tx1"/>
                </a:solidFill>
              </a:rPr>
              <a:t>Es </a:t>
            </a:r>
            <a:r>
              <a:rPr lang="es-AR" dirty="0">
                <a:solidFill>
                  <a:schemeClr val="tx1"/>
                </a:solidFill>
              </a:rPr>
              <a:t>más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s-AR" dirty="0">
                <a:solidFill>
                  <a:schemeClr val="tx1"/>
                </a:solidFill>
              </a:rPr>
              <a:t>barato</a:t>
            </a:r>
            <a:r>
              <a:rPr lang="en-US" dirty="0">
                <a:solidFill>
                  <a:schemeClr val="tx1"/>
                </a:solidFill>
              </a:rPr>
              <a:t> que onchain</a:t>
            </a:r>
          </a:p>
          <a:p>
            <a:r>
              <a:rPr lang="en-US" dirty="0">
                <a:solidFill>
                  <a:schemeClr val="tx1"/>
                </a:solidFill>
              </a:rPr>
              <a:t>No es viable a </a:t>
            </a:r>
            <a:r>
              <a:rPr lang="es-AR" dirty="0">
                <a:solidFill>
                  <a:schemeClr val="tx1"/>
                </a:solidFill>
              </a:rPr>
              <a:t>nivel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s-AR" dirty="0">
                <a:solidFill>
                  <a:schemeClr val="tx1"/>
                </a:solidFill>
              </a:rPr>
              <a:t>mercado</a:t>
            </a:r>
          </a:p>
          <a:p>
            <a:r>
              <a:rPr lang="es-AR" dirty="0">
                <a:solidFill>
                  <a:schemeClr val="tx1"/>
                </a:solidFill>
              </a:rPr>
              <a:t>La limitación es de plataforma, no de arquitectura (la oportunidad existe)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0947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517A0-3AB4-47B3-A461-279554EA93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28" y="0"/>
            <a:ext cx="8534400" cy="1507067"/>
          </a:xfrm>
        </p:spPr>
        <p:txBody>
          <a:bodyPr/>
          <a:lstStyle/>
          <a:p>
            <a:r>
              <a:rPr lang="es-AR" dirty="0"/>
              <a:t>¿Preguntas?</a:t>
            </a:r>
          </a:p>
        </p:txBody>
      </p:sp>
      <p:pic>
        <p:nvPicPr>
          <p:cNvPr id="3074" name="Picture 2" descr="Burbujas vectoriales con signo de interrogación iconos de preguntas  aislados en blanco | Vector Premium">
            <a:extLst>
              <a:ext uri="{FF2B5EF4-FFF2-40B4-BE49-F238E27FC236}">
                <a16:creationId xmlns:a16="http://schemas.microsoft.com/office/drawing/2014/main" id="{5DFD3D09-8473-4846-89B2-BE4D9659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1190625"/>
            <a:ext cx="59626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731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a importancia de dar gracias - Ruiz-Healy Times">
            <a:extLst>
              <a:ext uri="{FF2B5EF4-FFF2-40B4-BE49-F238E27FC236}">
                <a16:creationId xmlns:a16="http://schemas.microsoft.com/office/drawing/2014/main" id="{1EE8554D-172B-4032-9880-7220CCB17D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859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098BD-9118-4F3E-A98D-E74DB47C6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983" y="243805"/>
            <a:ext cx="8534400" cy="1507067"/>
          </a:xfrm>
        </p:spPr>
        <p:txBody>
          <a:bodyPr/>
          <a:lstStyle/>
          <a:p>
            <a:r>
              <a:rPr lang="en-US" dirty="0"/>
              <a:t>Onprem</a:t>
            </a:r>
          </a:p>
        </p:txBody>
      </p:sp>
      <p:pic>
        <p:nvPicPr>
          <p:cNvPr id="3074" name="Picture 2" descr="Server Farm">
            <a:extLst>
              <a:ext uri="{FF2B5EF4-FFF2-40B4-BE49-F238E27FC236}">
                <a16:creationId xmlns:a16="http://schemas.microsoft.com/office/drawing/2014/main" id="{7BA42E4C-BCDF-4D21-851F-8AFD565F3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647" y="1458297"/>
            <a:ext cx="9182100" cy="482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345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60A56-DC13-4E14-A3F6-5AA216480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493" y="0"/>
            <a:ext cx="8534400" cy="1507067"/>
          </a:xfrm>
        </p:spPr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4098" name="Picture 2" descr="Ventajas del cloud computing – servicio en la nube - Daemon4">
            <a:extLst>
              <a:ext uri="{FF2B5EF4-FFF2-40B4-BE49-F238E27FC236}">
                <a16:creationId xmlns:a16="http://schemas.microsoft.com/office/drawing/2014/main" id="{3EB28EE4-CCDB-4DF3-BDA5-4CAD2DD29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29490"/>
            <a:ext cx="76200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05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FD87C-3A35-428F-AA87-8049A512D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185" y="0"/>
            <a:ext cx="8534400" cy="1507067"/>
          </a:xfrm>
        </p:spPr>
        <p:txBody>
          <a:bodyPr/>
          <a:lstStyle/>
          <a:p>
            <a:r>
              <a:rPr lang="en-US" dirty="0"/>
              <a:t>Volunteer computing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316582-1555-409D-B2A5-C57EEA0165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393" y="1906572"/>
            <a:ext cx="3810000" cy="3524250"/>
          </a:xfrm>
          <a:prstGeom prst="rect">
            <a:avLst/>
          </a:prstGeom>
        </p:spPr>
      </p:pic>
      <p:pic>
        <p:nvPicPr>
          <p:cNvPr id="5124" name="Picture 4" descr="BOINC">
            <a:extLst>
              <a:ext uri="{FF2B5EF4-FFF2-40B4-BE49-F238E27FC236}">
                <a16:creationId xmlns:a16="http://schemas.microsoft.com/office/drawing/2014/main" id="{E3D57ECB-C3EB-4BDA-A543-E6C699586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65" y="2520125"/>
            <a:ext cx="4349007" cy="18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096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A4EB-F1FF-4F29-BFFA-F55865AF3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51" y="110641"/>
            <a:ext cx="8534400" cy="1507067"/>
          </a:xfrm>
        </p:spPr>
        <p:txBody>
          <a:bodyPr/>
          <a:lstStyle/>
          <a:p>
            <a:r>
              <a:rPr lang="en-US" dirty="0"/>
              <a:t>Blockchain</a:t>
            </a:r>
          </a:p>
        </p:txBody>
      </p:sp>
      <p:pic>
        <p:nvPicPr>
          <p:cNvPr id="6146" name="Picture 2" descr="Ethereum Virtual Machine: Facts and Functionality | The Crypto Times">
            <a:extLst>
              <a:ext uri="{FF2B5EF4-FFF2-40B4-BE49-F238E27FC236}">
                <a16:creationId xmlns:a16="http://schemas.microsoft.com/office/drawing/2014/main" id="{76287585-A69E-4619-BBBD-919F96DCD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88" y="1811231"/>
            <a:ext cx="3849061" cy="24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Blockchain cluster | Madrid's community">
            <a:extLst>
              <a:ext uri="{FF2B5EF4-FFF2-40B4-BE49-F238E27FC236}">
                <a16:creationId xmlns:a16="http://schemas.microsoft.com/office/drawing/2014/main" id="{D32CAA37-E63E-4C0C-BBF2-75BC103AC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802" y="66303"/>
            <a:ext cx="4139953" cy="3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lockApps raises $41 million for enterprise blockchain solutions - Ledger  Insights - blockchain for enterprise">
            <a:extLst>
              <a:ext uri="{FF2B5EF4-FFF2-40B4-BE49-F238E27FC236}">
                <a16:creationId xmlns:a16="http://schemas.microsoft.com/office/drawing/2014/main" id="{D79D2506-B880-4513-A454-201EB8E17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004" y="3429000"/>
            <a:ext cx="4905675" cy="317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3815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2BF7-29A8-48F7-BE0A-8E6C903A9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106" y="172784"/>
            <a:ext cx="8534400" cy="1507067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s-AR" dirty="0"/>
              <a:t>Qué es</a:t>
            </a:r>
            <a:r>
              <a:rPr lang="en-US" dirty="0"/>
              <a:t>?</a:t>
            </a:r>
          </a:p>
        </p:txBody>
      </p:sp>
      <p:pic>
        <p:nvPicPr>
          <p:cNvPr id="8194" name="Picture 2" descr="FSC: en cinco años veremos el Blockchain en todo lugar | Preferred by  Nature | global">
            <a:extLst>
              <a:ext uri="{FF2B5EF4-FFF2-40B4-BE49-F238E27FC236}">
                <a16:creationId xmlns:a16="http://schemas.microsoft.com/office/drawing/2014/main" id="{7F713C86-6B27-4F4F-B324-1E2316656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8268" y="1482571"/>
            <a:ext cx="6793590" cy="45248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3462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7023F-05E5-48D9-AA92-C91FBC95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0" y="75130"/>
            <a:ext cx="8534400" cy="1507067"/>
          </a:xfrm>
        </p:spPr>
        <p:txBody>
          <a:bodyPr/>
          <a:lstStyle/>
          <a:p>
            <a:r>
              <a:rPr lang="en-US" dirty="0"/>
              <a:t>¿</a:t>
            </a:r>
            <a:r>
              <a:rPr lang="es-AR" dirty="0"/>
              <a:t>MÁquina virtual</a:t>
            </a:r>
            <a:r>
              <a:rPr lang="en-US" dirty="0"/>
              <a:t>?</a:t>
            </a:r>
          </a:p>
        </p:txBody>
      </p:sp>
      <p:pic>
        <p:nvPicPr>
          <p:cNvPr id="9218" name="Picture 2" descr="All You Need to Know About Virtual Machines">
            <a:extLst>
              <a:ext uri="{FF2B5EF4-FFF2-40B4-BE49-F238E27FC236}">
                <a16:creationId xmlns:a16="http://schemas.microsoft.com/office/drawing/2014/main" id="{9183E5F7-D879-4EF1-BBBF-F59081D55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40" y="1848527"/>
            <a:ext cx="762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mputadora - Internet e Intranet">
            <a:extLst>
              <a:ext uri="{FF2B5EF4-FFF2-40B4-BE49-F238E27FC236}">
                <a16:creationId xmlns:a16="http://schemas.microsoft.com/office/drawing/2014/main" id="{51BA8348-7B8A-4E8D-98C9-20727EC58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9349" y="2162852"/>
            <a:ext cx="33337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8101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F747C-C672-45DB-A35C-6B58227FA1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74" y="0"/>
            <a:ext cx="8534400" cy="1507067"/>
          </a:xfrm>
        </p:spPr>
        <p:txBody>
          <a:bodyPr/>
          <a:lstStyle/>
          <a:p>
            <a:r>
              <a:rPr lang="es-AR" dirty="0"/>
              <a:t>Problemática</a:t>
            </a:r>
          </a:p>
        </p:txBody>
      </p:sp>
      <p:pic>
        <p:nvPicPr>
          <p:cNvPr id="7170" name="Picture 2" descr="The Definition of a Problem - a Critical Step | Indra Process and  Performance Consulting">
            <a:extLst>
              <a:ext uri="{FF2B5EF4-FFF2-40B4-BE49-F238E27FC236}">
                <a16:creationId xmlns:a16="http://schemas.microsoft.com/office/drawing/2014/main" id="{80F667EE-3322-410F-833B-50CD9BD7E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72" y="1677879"/>
            <a:ext cx="4933179" cy="373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Why does almost everything look more expensive in the market? - India Today">
            <a:extLst>
              <a:ext uri="{FF2B5EF4-FFF2-40B4-BE49-F238E27FC236}">
                <a16:creationId xmlns:a16="http://schemas.microsoft.com/office/drawing/2014/main" id="{CF29D38F-6C9B-4570-84A3-7E260A4AE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11" y="1933575"/>
            <a:ext cx="531878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4704478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44420</TotalTime>
  <Words>479</Words>
  <Application>Microsoft Office PowerPoint</Application>
  <PresentationFormat>Widescreen</PresentationFormat>
  <Paragraphs>109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Century Gothic</vt:lpstr>
      <vt:lpstr>Roboto</vt:lpstr>
      <vt:lpstr>Times New Roman</vt:lpstr>
      <vt:lpstr>Wingdings 3</vt:lpstr>
      <vt:lpstr>Slice</vt:lpstr>
      <vt:lpstr>Zero trust rollups</vt:lpstr>
      <vt:lpstr>data</vt:lpstr>
      <vt:lpstr>Onprem</vt:lpstr>
      <vt:lpstr>cloud</vt:lpstr>
      <vt:lpstr>Volunteer computing</vt:lpstr>
      <vt:lpstr>Blockchain</vt:lpstr>
      <vt:lpstr>¿Qué es?</vt:lpstr>
      <vt:lpstr>¿MÁquina virtual?</vt:lpstr>
      <vt:lpstr>Problemática</vt:lpstr>
      <vt:lpstr>Estado del arte</vt:lpstr>
      <vt:lpstr>inspiraciÓn</vt:lpstr>
      <vt:lpstr>Optimistic execution</vt:lpstr>
      <vt:lpstr>Experimentación</vt:lpstr>
      <vt:lpstr>Pros</vt:lpstr>
      <vt:lpstr>Open chain computing</vt:lpstr>
      <vt:lpstr>Experimentación</vt:lpstr>
      <vt:lpstr>Pros</vt:lpstr>
      <vt:lpstr>Zero trust rollups</vt:lpstr>
      <vt:lpstr>Experimentación</vt:lpstr>
      <vt:lpstr>Pros</vt:lpstr>
      <vt:lpstr>comparación</vt:lpstr>
      <vt:lpstr>Conclusión</vt:lpstr>
      <vt:lpstr>¿Preguntas?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Zero trust rollups</dc:title>
  <dc:creator>j3ster</dc:creator>
  <cp:lastModifiedBy>j3ster</cp:lastModifiedBy>
  <cp:revision>25</cp:revision>
  <dcterms:created xsi:type="dcterms:W3CDTF">2023-11-26T20:44:25Z</dcterms:created>
  <dcterms:modified xsi:type="dcterms:W3CDTF">2024-03-08T03:39:51Z</dcterms:modified>
</cp:coreProperties>
</file>